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  <p:sldMasterId id="2147484488" r:id="rId6"/>
  </p:sldMasterIdLst>
  <p:notesMasterIdLst>
    <p:notesMasterId r:id="rId63"/>
  </p:notesMasterIdLst>
  <p:sldIdLst>
    <p:sldId id="488" r:id="rId7"/>
    <p:sldId id="474" r:id="rId8"/>
    <p:sldId id="390" r:id="rId9"/>
    <p:sldId id="381" r:id="rId10"/>
    <p:sldId id="484" r:id="rId11"/>
    <p:sldId id="458" r:id="rId12"/>
    <p:sldId id="476" r:id="rId13"/>
    <p:sldId id="456" r:id="rId14"/>
    <p:sldId id="475" r:id="rId15"/>
    <p:sldId id="461" r:id="rId16"/>
    <p:sldId id="481" r:id="rId17"/>
    <p:sldId id="468" r:id="rId18"/>
    <p:sldId id="463" r:id="rId19"/>
    <p:sldId id="464" r:id="rId20"/>
    <p:sldId id="465" r:id="rId21"/>
    <p:sldId id="466" r:id="rId22"/>
    <p:sldId id="396" r:id="rId23"/>
    <p:sldId id="399" r:id="rId24"/>
    <p:sldId id="402" r:id="rId25"/>
    <p:sldId id="407" r:id="rId26"/>
    <p:sldId id="403" r:id="rId27"/>
    <p:sldId id="485" r:id="rId28"/>
    <p:sldId id="404" r:id="rId29"/>
    <p:sldId id="405" r:id="rId30"/>
    <p:sldId id="406" r:id="rId31"/>
    <p:sldId id="409" r:id="rId32"/>
    <p:sldId id="486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96" r:id="rId41"/>
    <p:sldId id="418" r:id="rId42"/>
    <p:sldId id="419" r:id="rId43"/>
    <p:sldId id="422" r:id="rId44"/>
    <p:sldId id="495" r:id="rId45"/>
    <p:sldId id="472" r:id="rId46"/>
    <p:sldId id="480" r:id="rId47"/>
    <p:sldId id="479" r:id="rId48"/>
    <p:sldId id="424" r:id="rId49"/>
    <p:sldId id="437" r:id="rId50"/>
    <p:sldId id="355" r:id="rId51"/>
    <p:sldId id="441" r:id="rId52"/>
    <p:sldId id="444" r:id="rId53"/>
    <p:sldId id="420" r:id="rId54"/>
    <p:sldId id="421" r:id="rId55"/>
    <p:sldId id="445" r:id="rId56"/>
    <p:sldId id="491" r:id="rId57"/>
    <p:sldId id="492" r:id="rId58"/>
    <p:sldId id="493" r:id="rId59"/>
    <p:sldId id="494" r:id="rId60"/>
    <p:sldId id="489" r:id="rId61"/>
    <p:sldId id="490" r:id="rId6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88"/>
            <p14:sldId id="474"/>
            <p14:sldId id="390"/>
            <p14:sldId id="381"/>
            <p14:sldId id="484"/>
          </p14:sldIdLst>
        </p14:section>
        <p14:section name="Scale up and out" id="{307DBCE6-4D40-47B6-A174-75894B34C3F2}">
          <p14:sldIdLst>
            <p14:sldId id="458"/>
            <p14:sldId id="476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</p14:sldIdLst>
        </p14:section>
        <p14:section name="Actor Model" id="{EEAE6BED-8263-47E4-86C7-7A1F7A938589}">
          <p14:sldIdLst>
            <p14:sldId id="396"/>
            <p14:sldId id="399"/>
            <p14:sldId id="402"/>
          </p14:sldIdLst>
        </p14:section>
        <p14:section name="Akka.Actor" id="{5718D987-D45B-491C-92C9-68A0F28A087A}">
          <p14:sldIdLst>
            <p14:sldId id="407"/>
            <p14:sldId id="403"/>
            <p14:sldId id="485"/>
          </p14:sldIdLst>
        </p14:section>
        <p14:section name="Akka.Remote" id="{C76322DD-898C-42D2-912A-1CC3F5EA9E60}">
          <p14:sldIdLst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86"/>
            <p14:sldId id="411"/>
            <p14:sldId id="412"/>
            <p14:sldId id="413"/>
            <p14:sldId id="415"/>
            <p14:sldId id="414"/>
            <p14:sldId id="416"/>
            <p14:sldId id="417"/>
            <p14:sldId id="496"/>
            <p14:sldId id="418"/>
            <p14:sldId id="419"/>
          </p14:sldIdLst>
        </p14:section>
        <p14:section name="Fault handling" id="{5F01528B-050A-4246-9AC6-A873B25C41F9}">
          <p14:sldIdLst>
            <p14:sldId id="422"/>
            <p14:sldId id="495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Other features" id="{9101867D-1192-401A-845B-7F7573A755FD}">
          <p14:sldIdLst>
            <p14:sldId id="445"/>
          </p14:sldIdLst>
        </p14:section>
        <p14:section name="End" id="{FBBC86C7-49BC-474A-BC50-DE3F35C37856}">
          <p14:sldIdLst>
            <p14:sldId id="491"/>
            <p14:sldId id="492"/>
            <p14:sldId id="493"/>
            <p14:sldId id="494"/>
            <p14:sldId id="489"/>
            <p14:sldId id="490"/>
          </p14:sldIdLst>
        </p14:section>
        <p14:section name="Default Section" id="{7A03A1F1-B5DF-48E0-A578-0C0CCA1E57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970"/>
    <a:srgbClr val="6FC8F9"/>
    <a:srgbClr val="0E1C22"/>
    <a:srgbClr val="EA8600"/>
    <a:srgbClr val="FF9201"/>
    <a:srgbClr val="333F50"/>
    <a:srgbClr val="323B48"/>
    <a:srgbClr val="2E2E2E"/>
    <a:srgbClr val="E95959"/>
    <a:srgbClr val="4D7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0" autoAdjust="0"/>
    <p:restoredTop sz="90104" autoAdjust="0"/>
  </p:normalViewPr>
  <p:slideViewPr>
    <p:cSldViewPr snapToGrid="0">
      <p:cViewPr>
        <p:scale>
          <a:sx n="120" d="100"/>
          <a:sy n="120" d="100"/>
        </p:scale>
        <p:origin x="426" y="73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40363312"/>
        <c:axId val="340362136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40362528"/>
        <c:axId val="340361352"/>
      </c:scatterChart>
      <c:valAx>
        <c:axId val="340363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0362136"/>
        <c:crosses val="autoZero"/>
        <c:crossBetween val="midCat"/>
        <c:majorUnit val="1"/>
      </c:valAx>
      <c:valAx>
        <c:axId val="34036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0363312"/>
        <c:crosses val="autoZero"/>
        <c:crossBetween val="midCat"/>
      </c:valAx>
      <c:valAx>
        <c:axId val="34036135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0362528"/>
        <c:crosses val="max"/>
        <c:crossBetween val="midCat"/>
      </c:valAx>
      <c:valAx>
        <c:axId val="34036252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403613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6325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373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1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046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87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17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58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089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564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41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26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3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72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2016-01-25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830B4-D69B-4B5F-9788-AD26F846F5B1}" type="datetimeFigureOut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2016-01-25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9698E-5210-4F37-96D4-F66CAAD7003E}" type="slidenum">
              <a:rPr lang="sv-S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sv-S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9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9" r:id="rId1"/>
    <p:sldLayoutId id="2147484490" r:id="rId2"/>
    <p:sldLayoutId id="2147484491" r:id="rId3"/>
    <p:sldLayoutId id="2147484492" r:id="rId4"/>
    <p:sldLayoutId id="2147484493" r:id="rId5"/>
    <p:sldLayoutId id="2147484494" r:id="rId6"/>
    <p:sldLayoutId id="2147484495" r:id="rId7"/>
    <p:sldLayoutId id="2147484496" r:id="rId8"/>
    <p:sldLayoutId id="2147484497" r:id="rId9"/>
    <p:sldLayoutId id="2147484498" r:id="rId10"/>
    <p:sldLayoutId id="21474844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2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7356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53802"/>
              <a:ext cx="162011" cy="147283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900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.NET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1954"/>
            <a:ext cx="2819641" cy="1927634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01954"/>
            <a:ext cx="2819641" cy="1927633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6"/>
            <a:ext cx="2819641" cy="1927552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bg1">
                <a:lumMod val="50000"/>
                <a:lumOff val="50000"/>
              </a:scheme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Time</a:t>
            </a:r>
            <a:endParaRPr lang="sv-SE" sz="1100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Products </a:t>
            </a:r>
            <a:r>
              <a:rPr lang="sv-SE" b="1" dirty="0" err="1" smtClean="0"/>
              <a:t>basered</a:t>
            </a:r>
            <a:r>
              <a:rPr lang="sv-SE" b="1" dirty="0" smtClean="0"/>
              <a:t> on the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(JVM Akka)</a:t>
            </a:r>
          </a:p>
          <a:p>
            <a:pPr marL="0" indent="0">
              <a:buNone/>
            </a:pPr>
            <a:r>
              <a:rPr lang="sv-SE" b="1" dirty="0" smtClean="0"/>
              <a:t>Walmart.com </a:t>
            </a:r>
            <a:r>
              <a:rPr lang="sv-SE" b="1" dirty="0"/>
              <a:t>(JVM Akka</a:t>
            </a:r>
            <a:r>
              <a:rPr lang="sv-SE" b="1" dirty="0" smtClean="0"/>
              <a:t>)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Azure</a:t>
            </a:r>
            <a:r>
              <a:rPr lang="sv-SE" b="1" dirty="0" smtClean="0"/>
              <a:t> Service </a:t>
            </a:r>
            <a:r>
              <a:rPr lang="sv-SE" b="1" dirty="0" err="1" smtClean="0"/>
              <a:t>Fabric</a:t>
            </a:r>
            <a:r>
              <a:rPr lang="sv-SE" b="1" dirty="0" smtClean="0"/>
              <a:t> alternative </a:t>
            </a:r>
            <a:r>
              <a:rPr lang="sv-SE" b="1" dirty="0" err="1" smtClean="0"/>
              <a:t>backend</a:t>
            </a:r>
            <a:r>
              <a:rPr lang="sv-SE" b="1" dirty="0" smtClean="0"/>
              <a:t> (Akka.NET)</a:t>
            </a:r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Create</a:t>
            </a:r>
            <a:r>
              <a:rPr lang="sv-SE" b="1" dirty="0" smtClean="0"/>
              <a:t> </a:t>
            </a:r>
            <a:r>
              <a:rPr lang="sv-SE" b="1" dirty="0" err="1" smtClean="0"/>
              <a:t>your</a:t>
            </a:r>
            <a:r>
              <a:rPr lang="sv-SE" b="1" dirty="0" smtClean="0"/>
              <a:t> </a:t>
            </a:r>
            <a:r>
              <a:rPr lang="sv-SE" b="1" dirty="0" err="1" smtClean="0"/>
              <a:t>first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89455" y="3698812"/>
            <a:ext cx="2613089" cy="2613088"/>
            <a:chOff x="1299223" y="3898196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1299223" y="3898196"/>
              <a:ext cx="2613089" cy="2613088"/>
              <a:chOff x="4662738" y="3954548"/>
              <a:chExt cx="2613089" cy="261308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662738" y="3954548"/>
                <a:ext cx="2613089" cy="2613088"/>
                <a:chOff x="2500643" y="316321"/>
                <a:chExt cx="2613089" cy="2613088"/>
              </a:xfrm>
            </p:grpSpPr>
            <p:sp>
              <p:nvSpPr>
                <p:cNvPr id="21" name="Freeform 20"/>
                <p:cNvSpPr/>
                <p:nvPr/>
              </p:nvSpPr>
              <p:spPr>
                <a:xfrm>
                  <a:off x="2500643" y="316321"/>
                  <a:ext cx="2613089" cy="2613088"/>
                </a:xfrm>
                <a:custGeom>
                  <a:avLst/>
                  <a:gdLst>
                    <a:gd name="connsiteX0" fmla="*/ 675551 w 2613089"/>
                    <a:gd name="connsiteY0" fmla="*/ 2336863 h 2613088"/>
                    <a:gd name="connsiteX1" fmla="*/ 927753 w 2613089"/>
                    <a:gd name="connsiteY1" fmla="*/ 2336863 h 2613088"/>
                    <a:gd name="connsiteX2" fmla="*/ 801652 w 2613089"/>
                    <a:gd name="connsiteY2" fmla="*/ 2613088 h 2613088"/>
                    <a:gd name="connsiteX3" fmla="*/ 1012145 w 2613089"/>
                    <a:gd name="connsiteY3" fmla="*/ 2336862 h 2613088"/>
                    <a:gd name="connsiteX4" fmla="*/ 1264347 w 2613089"/>
                    <a:gd name="connsiteY4" fmla="*/ 2336862 h 2613088"/>
                    <a:gd name="connsiteX5" fmla="*/ 1138246 w 2613089"/>
                    <a:gd name="connsiteY5" fmla="*/ 2613087 h 2613088"/>
                    <a:gd name="connsiteX6" fmla="*/ 1685333 w 2613089"/>
                    <a:gd name="connsiteY6" fmla="*/ 2336861 h 2613088"/>
                    <a:gd name="connsiteX7" fmla="*/ 1937535 w 2613089"/>
                    <a:gd name="connsiteY7" fmla="*/ 2336861 h 2613088"/>
                    <a:gd name="connsiteX8" fmla="*/ 1811434 w 2613089"/>
                    <a:gd name="connsiteY8" fmla="*/ 2613086 h 2613088"/>
                    <a:gd name="connsiteX9" fmla="*/ 1348739 w 2613089"/>
                    <a:gd name="connsiteY9" fmla="*/ 2336860 h 2613088"/>
                    <a:gd name="connsiteX10" fmla="*/ 1600941 w 2613089"/>
                    <a:gd name="connsiteY10" fmla="*/ 2336860 h 2613088"/>
                    <a:gd name="connsiteX11" fmla="*/ 1474840 w 2613089"/>
                    <a:gd name="connsiteY11" fmla="*/ 2613085 h 2613088"/>
                    <a:gd name="connsiteX12" fmla="*/ 2336864 w 2613089"/>
                    <a:gd name="connsiteY12" fmla="*/ 1685332 h 2613088"/>
                    <a:gd name="connsiteX13" fmla="*/ 2613089 w 2613089"/>
                    <a:gd name="connsiteY13" fmla="*/ 1811433 h 2613088"/>
                    <a:gd name="connsiteX14" fmla="*/ 2336864 w 2613089"/>
                    <a:gd name="connsiteY14" fmla="*/ 1937534 h 2613088"/>
                    <a:gd name="connsiteX15" fmla="*/ 276227 w 2613089"/>
                    <a:gd name="connsiteY15" fmla="*/ 1685332 h 2613088"/>
                    <a:gd name="connsiteX16" fmla="*/ 276227 w 2613089"/>
                    <a:gd name="connsiteY16" fmla="*/ 1937534 h 2613088"/>
                    <a:gd name="connsiteX17" fmla="*/ 2 w 2613089"/>
                    <a:gd name="connsiteY17" fmla="*/ 1811433 h 2613088"/>
                    <a:gd name="connsiteX18" fmla="*/ 2336863 w 2613089"/>
                    <a:gd name="connsiteY18" fmla="*/ 1348738 h 2613088"/>
                    <a:gd name="connsiteX19" fmla="*/ 2613088 w 2613089"/>
                    <a:gd name="connsiteY19" fmla="*/ 1474839 h 2613088"/>
                    <a:gd name="connsiteX20" fmla="*/ 2336863 w 2613089"/>
                    <a:gd name="connsiteY20" fmla="*/ 1600940 h 2613088"/>
                    <a:gd name="connsiteX21" fmla="*/ 276228 w 2613089"/>
                    <a:gd name="connsiteY21" fmla="*/ 1348738 h 2613088"/>
                    <a:gd name="connsiteX22" fmla="*/ 276228 w 2613089"/>
                    <a:gd name="connsiteY22" fmla="*/ 1600940 h 2613088"/>
                    <a:gd name="connsiteX23" fmla="*/ 3 w 2613089"/>
                    <a:gd name="connsiteY23" fmla="*/ 1474839 h 2613088"/>
                    <a:gd name="connsiteX24" fmla="*/ 2336861 w 2613089"/>
                    <a:gd name="connsiteY24" fmla="*/ 1012144 h 2613088"/>
                    <a:gd name="connsiteX25" fmla="*/ 2613086 w 2613089"/>
                    <a:gd name="connsiteY25" fmla="*/ 1138245 h 2613088"/>
                    <a:gd name="connsiteX26" fmla="*/ 2336861 w 2613089"/>
                    <a:gd name="connsiteY26" fmla="*/ 1264346 h 2613088"/>
                    <a:gd name="connsiteX27" fmla="*/ 276226 w 2613089"/>
                    <a:gd name="connsiteY27" fmla="*/ 1012144 h 2613088"/>
                    <a:gd name="connsiteX28" fmla="*/ 276226 w 2613089"/>
                    <a:gd name="connsiteY28" fmla="*/ 1264346 h 2613088"/>
                    <a:gd name="connsiteX29" fmla="*/ 1 w 2613089"/>
                    <a:gd name="connsiteY29" fmla="*/ 1138245 h 2613088"/>
                    <a:gd name="connsiteX30" fmla="*/ 2336862 w 2613089"/>
                    <a:gd name="connsiteY30" fmla="*/ 675550 h 2613088"/>
                    <a:gd name="connsiteX31" fmla="*/ 2613087 w 2613089"/>
                    <a:gd name="connsiteY31" fmla="*/ 801651 h 2613088"/>
                    <a:gd name="connsiteX32" fmla="*/ 2336862 w 2613089"/>
                    <a:gd name="connsiteY32" fmla="*/ 927752 h 2613088"/>
                    <a:gd name="connsiteX33" fmla="*/ 276225 w 2613089"/>
                    <a:gd name="connsiteY33" fmla="*/ 675550 h 2613088"/>
                    <a:gd name="connsiteX34" fmla="*/ 276225 w 2613089"/>
                    <a:gd name="connsiteY34" fmla="*/ 927752 h 2613088"/>
                    <a:gd name="connsiteX35" fmla="*/ 0 w 2613089"/>
                    <a:gd name="connsiteY35" fmla="*/ 801651 h 2613088"/>
                    <a:gd name="connsiteX36" fmla="*/ 1138246 w 2613089"/>
                    <a:gd name="connsiteY36" fmla="*/ 3 h 2613088"/>
                    <a:gd name="connsiteX37" fmla="*/ 1264347 w 2613089"/>
                    <a:gd name="connsiteY37" fmla="*/ 276229 h 2613088"/>
                    <a:gd name="connsiteX38" fmla="*/ 1012145 w 2613089"/>
                    <a:gd name="connsiteY38" fmla="*/ 276229 h 2613088"/>
                    <a:gd name="connsiteX39" fmla="*/ 801652 w 2613089"/>
                    <a:gd name="connsiteY39" fmla="*/ 2 h 2613088"/>
                    <a:gd name="connsiteX40" fmla="*/ 927753 w 2613089"/>
                    <a:gd name="connsiteY40" fmla="*/ 276227 h 2613088"/>
                    <a:gd name="connsiteX41" fmla="*/ 675551 w 2613089"/>
                    <a:gd name="connsiteY41" fmla="*/ 276227 h 2613088"/>
                    <a:gd name="connsiteX42" fmla="*/ 1474840 w 2613089"/>
                    <a:gd name="connsiteY42" fmla="*/ 1 h 2613088"/>
                    <a:gd name="connsiteX43" fmla="*/ 1600941 w 2613089"/>
                    <a:gd name="connsiteY43" fmla="*/ 276227 h 2613088"/>
                    <a:gd name="connsiteX44" fmla="*/ 1348739 w 2613089"/>
                    <a:gd name="connsiteY44" fmla="*/ 276227 h 2613088"/>
                    <a:gd name="connsiteX45" fmla="*/ 1811434 w 2613089"/>
                    <a:gd name="connsiteY45" fmla="*/ 0 h 2613088"/>
                    <a:gd name="connsiteX46" fmla="*/ 1937535 w 2613089"/>
                    <a:gd name="connsiteY46" fmla="*/ 276226 h 2613088"/>
                    <a:gd name="connsiteX47" fmla="*/ 1685333 w 2613089"/>
                    <a:gd name="connsiteY47" fmla="*/ 276226 h 2613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613089" h="2613088">
                      <a:moveTo>
                        <a:pt x="675551" y="2336863"/>
                      </a:moveTo>
                      <a:lnTo>
                        <a:pt x="927753" y="2336863"/>
                      </a:lnTo>
                      <a:lnTo>
                        <a:pt x="801652" y="2613088"/>
                      </a:lnTo>
                      <a:close/>
                      <a:moveTo>
                        <a:pt x="1012145" y="2336862"/>
                      </a:moveTo>
                      <a:lnTo>
                        <a:pt x="1264347" y="2336862"/>
                      </a:lnTo>
                      <a:lnTo>
                        <a:pt x="1138246" y="2613087"/>
                      </a:lnTo>
                      <a:close/>
                      <a:moveTo>
                        <a:pt x="1685333" y="2336861"/>
                      </a:moveTo>
                      <a:lnTo>
                        <a:pt x="1937535" y="2336861"/>
                      </a:lnTo>
                      <a:lnTo>
                        <a:pt x="1811434" y="2613086"/>
                      </a:lnTo>
                      <a:close/>
                      <a:moveTo>
                        <a:pt x="1348739" y="2336860"/>
                      </a:moveTo>
                      <a:lnTo>
                        <a:pt x="1600941" y="2336860"/>
                      </a:lnTo>
                      <a:lnTo>
                        <a:pt x="1474840" y="2613085"/>
                      </a:lnTo>
                      <a:close/>
                      <a:moveTo>
                        <a:pt x="2336864" y="1685332"/>
                      </a:moveTo>
                      <a:lnTo>
                        <a:pt x="2613089" y="1811433"/>
                      </a:lnTo>
                      <a:lnTo>
                        <a:pt x="2336864" y="1937534"/>
                      </a:lnTo>
                      <a:close/>
                      <a:moveTo>
                        <a:pt x="276227" y="1685332"/>
                      </a:moveTo>
                      <a:lnTo>
                        <a:pt x="276227" y="1937534"/>
                      </a:lnTo>
                      <a:lnTo>
                        <a:pt x="2" y="1811433"/>
                      </a:lnTo>
                      <a:close/>
                      <a:moveTo>
                        <a:pt x="2336863" y="1348738"/>
                      </a:moveTo>
                      <a:lnTo>
                        <a:pt x="2613088" y="1474839"/>
                      </a:lnTo>
                      <a:lnTo>
                        <a:pt x="2336863" y="1600940"/>
                      </a:lnTo>
                      <a:close/>
                      <a:moveTo>
                        <a:pt x="276228" y="1348738"/>
                      </a:moveTo>
                      <a:lnTo>
                        <a:pt x="276228" y="1600940"/>
                      </a:lnTo>
                      <a:lnTo>
                        <a:pt x="3" y="1474839"/>
                      </a:lnTo>
                      <a:close/>
                      <a:moveTo>
                        <a:pt x="2336861" y="1012144"/>
                      </a:moveTo>
                      <a:lnTo>
                        <a:pt x="2613086" y="1138245"/>
                      </a:lnTo>
                      <a:lnTo>
                        <a:pt x="2336861" y="1264346"/>
                      </a:lnTo>
                      <a:close/>
                      <a:moveTo>
                        <a:pt x="276226" y="1012144"/>
                      </a:moveTo>
                      <a:lnTo>
                        <a:pt x="276226" y="1264346"/>
                      </a:lnTo>
                      <a:lnTo>
                        <a:pt x="1" y="1138245"/>
                      </a:lnTo>
                      <a:close/>
                      <a:moveTo>
                        <a:pt x="2336862" y="675550"/>
                      </a:moveTo>
                      <a:lnTo>
                        <a:pt x="2613087" y="801651"/>
                      </a:lnTo>
                      <a:lnTo>
                        <a:pt x="2336862" y="927752"/>
                      </a:lnTo>
                      <a:close/>
                      <a:moveTo>
                        <a:pt x="276225" y="675550"/>
                      </a:moveTo>
                      <a:lnTo>
                        <a:pt x="276225" y="927752"/>
                      </a:lnTo>
                      <a:lnTo>
                        <a:pt x="0" y="801651"/>
                      </a:lnTo>
                      <a:close/>
                      <a:moveTo>
                        <a:pt x="1138246" y="3"/>
                      </a:moveTo>
                      <a:lnTo>
                        <a:pt x="1264347" y="276229"/>
                      </a:lnTo>
                      <a:lnTo>
                        <a:pt x="1012145" y="276229"/>
                      </a:lnTo>
                      <a:close/>
                      <a:moveTo>
                        <a:pt x="801652" y="2"/>
                      </a:moveTo>
                      <a:lnTo>
                        <a:pt x="927753" y="276227"/>
                      </a:lnTo>
                      <a:lnTo>
                        <a:pt x="675551" y="276227"/>
                      </a:lnTo>
                      <a:close/>
                      <a:moveTo>
                        <a:pt x="1474840" y="1"/>
                      </a:moveTo>
                      <a:lnTo>
                        <a:pt x="1600941" y="276227"/>
                      </a:lnTo>
                      <a:lnTo>
                        <a:pt x="1348739" y="276227"/>
                      </a:lnTo>
                      <a:close/>
                      <a:moveTo>
                        <a:pt x="1811434" y="0"/>
                      </a:moveTo>
                      <a:lnTo>
                        <a:pt x="1937535" y="276226"/>
                      </a:lnTo>
                      <a:lnTo>
                        <a:pt x="1685333" y="276226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Octagon 21"/>
                <p:cNvSpPr/>
                <p:nvPr/>
              </p:nvSpPr>
              <p:spPr>
                <a:xfrm>
                  <a:off x="2763606" y="590106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rgbClr val="2E2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Octagon 16"/>
                <p:cNvSpPr/>
                <p:nvPr/>
              </p:nvSpPr>
              <p:spPr>
                <a:xfrm>
                  <a:off x="3005254" y="590106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3005254" y="799252"/>
                  <a:ext cx="178213" cy="178213"/>
                </a:xfrm>
                <a:prstGeom prst="ellipse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256455" y="4551259"/>
                <a:ext cx="1416559" cy="1417223"/>
                <a:chOff x="1753933" y="2029826"/>
                <a:chExt cx="1416559" cy="14172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753933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2495550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753933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2495550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0" name="Oval 59"/>
            <p:cNvSpPr/>
            <p:nvPr/>
          </p:nvSpPr>
          <p:spPr>
            <a:xfrm>
              <a:off x="2088211" y="4690344"/>
              <a:ext cx="284400" cy="284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78" name="Straight Connector 77"/>
            <p:cNvCxnSpPr>
              <a:stCxn id="93" idx="2"/>
              <a:endCxn id="9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2"/>
              <a:endCxn id="9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1" idx="2"/>
              <a:endCxn id="8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8" idx="4"/>
              <a:endCxn id="9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2"/>
              <a:endCxn id="10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3"/>
              <a:endCxn id="8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3" idx="4"/>
              <a:endCxn id="9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3" idx="5"/>
              <a:endCxn id="9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8" idx="5"/>
              <a:endCxn id="9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3" idx="6"/>
              <a:endCxn id="9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7" name="Straight Connector 96"/>
            <p:cNvCxnSpPr>
              <a:stCxn id="101" idx="2"/>
              <a:endCxn id="9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9" name="Straight Connector 98"/>
            <p:cNvCxnSpPr>
              <a:stCxn id="101" idx="7"/>
              <a:endCxn id="10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088518" y="2054648"/>
            <a:ext cx="2613089" cy="2613088"/>
            <a:chOff x="4662738" y="3954548"/>
            <a:chExt cx="2613089" cy="2613088"/>
          </a:xfrm>
        </p:grpSpPr>
        <p:grpSp>
          <p:nvGrpSpPr>
            <p:cNvPr id="27" name="Group 2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0" name="Octagon 3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747878" y="2054648"/>
            <a:ext cx="2613089" cy="2613088"/>
            <a:chOff x="4662738" y="3954548"/>
            <a:chExt cx="2613089" cy="2613088"/>
          </a:xfrm>
        </p:grpSpPr>
        <p:grpSp>
          <p:nvGrpSpPr>
            <p:cNvPr id="44" name="Group 4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2" name="Freeform 5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3" name="Octagon 5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372965" y="2054648"/>
            <a:ext cx="2613089" cy="2613088"/>
            <a:chOff x="4662738" y="3954548"/>
            <a:chExt cx="2613089" cy="2613088"/>
          </a:xfrm>
        </p:grpSpPr>
        <p:grpSp>
          <p:nvGrpSpPr>
            <p:cNvPr id="57" name="Group 5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Octagon 6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3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Build</a:t>
            </a:r>
            <a:r>
              <a:rPr lang="sv-SE" b="1" dirty="0" smtClean="0"/>
              <a:t> a </a:t>
            </a:r>
            <a:r>
              <a:rPr lang="sv-SE" b="1" dirty="0" err="1" smtClean="0"/>
              <a:t>chat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29" name="Group 2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8" name="Group 4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" name="Octagon 5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59" name="Group 5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5" name="Freeform 6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Octagon 6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0" name="Straight Connector 69"/>
            <p:cNvCxnSpPr>
              <a:stCxn id="85" idx="2"/>
              <a:endCxn id="8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3" idx="2"/>
              <a:endCxn id="8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3" idx="2"/>
              <a:endCxn id="8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0" idx="4"/>
              <a:endCxn id="8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2" idx="2"/>
              <a:endCxn id="9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2" idx="3"/>
              <a:endCxn id="8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5" idx="4"/>
              <a:endCxn id="8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5" idx="5"/>
              <a:endCxn id="8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5"/>
              <a:endCxn id="8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6"/>
              <a:endCxn id="8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3" idx="2"/>
              <a:endCxn id="9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1" name="Straight Connector 90"/>
            <p:cNvCxnSpPr>
              <a:stCxn id="93" idx="7"/>
              <a:endCxn id="9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1" name="Group 3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5" name="Octagon 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9" name="Group 4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6" name="Octagon 5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1" name="Straight Connector 70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" name="Freeform 2"/>
          <p:cNvSpPr/>
          <p:nvPr/>
        </p:nvSpPr>
        <p:spPr>
          <a:xfrm>
            <a:off x="6302629" y="3312408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872374" y="3312408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05438" y="3106494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5952823" y="3022172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5672350" y="2987045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i="1" dirty="0"/>
              <a:t>Group </a:t>
            </a:r>
            <a:r>
              <a:rPr lang="sv-SE" b="1" i="1" dirty="0" smtClean="0"/>
              <a:t>routers</a:t>
            </a:r>
            <a:r>
              <a:rPr lang="sv-SE" b="1" dirty="0" smtClean="0"/>
              <a:t> – </a:t>
            </a:r>
            <a:r>
              <a:rPr lang="sv-SE" b="1" dirty="0" err="1" smtClean="0"/>
              <a:t>delegate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your</a:t>
            </a:r>
            <a:r>
              <a:rPr lang="sv-SE" b="1" dirty="0" smtClean="0"/>
              <a:t> </a:t>
            </a:r>
            <a:r>
              <a:rPr lang="sv-SE" b="1" dirty="0" err="1" smtClean="0"/>
              <a:t>existing</a:t>
            </a:r>
            <a:r>
              <a:rPr lang="sv-SE" b="1" dirty="0" smtClean="0"/>
              <a:t>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i="1" dirty="0" smtClean="0"/>
              <a:t>Pool routers</a:t>
            </a:r>
            <a:r>
              <a:rPr lang="sv-SE" b="1" dirty="0" smtClean="0"/>
              <a:t> – </a:t>
            </a:r>
            <a:r>
              <a:rPr lang="sv-SE" b="1" dirty="0" err="1" smtClean="0"/>
              <a:t>delegate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a </a:t>
            </a:r>
            <a:r>
              <a:rPr lang="sv-SE" b="1" dirty="0" err="1" smtClean="0"/>
              <a:t>dedicated</a:t>
            </a:r>
            <a:r>
              <a:rPr lang="sv-SE" b="1" dirty="0" smtClean="0"/>
              <a:t> pool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actors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2158409" y="2036511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Notifies</a:t>
            </a:r>
            <a:r>
              <a:rPr lang="sv-SE" sz="1600" dirty="0">
                <a:solidFill>
                  <a:schemeClr val="bg1"/>
                </a:solidFill>
              </a:rPr>
              <a:t> all ”</a:t>
            </a:r>
            <a:r>
              <a:rPr lang="sv-SE" sz="1600" dirty="0" err="1">
                <a:solidFill>
                  <a:schemeClr val="bg1"/>
                </a:solidFill>
              </a:rPr>
              <a:t>routees</a:t>
            </a:r>
            <a:r>
              <a:rPr lang="sv-SE" sz="16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Three axioms: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messages</a:t>
            </a:r>
            <a:r>
              <a:rPr lang="sv-SE" sz="2400" dirty="0" smtClean="0"/>
              <a:t> to </a:t>
            </a:r>
            <a:r>
              <a:rPr lang="sv-SE" sz="2400" dirty="0" err="1" smtClean="0"/>
              <a:t>other</a:t>
            </a:r>
            <a:r>
              <a:rPr lang="sv-SE" sz="2400" dirty="0" smtClean="0"/>
              <a:t>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create</a:t>
            </a:r>
            <a:r>
              <a:rPr lang="sv-SE" sz="2400" dirty="0" smtClean="0"/>
              <a:t> new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decide</a:t>
            </a:r>
            <a:r>
              <a:rPr lang="sv-SE" sz="2400" dirty="0" smtClean="0"/>
              <a:t> </a:t>
            </a:r>
            <a:r>
              <a:rPr lang="sv-SE" sz="2400" dirty="0" err="1" smtClean="0"/>
              <a:t>how</a:t>
            </a:r>
            <a:r>
              <a:rPr lang="sv-SE" sz="2400" dirty="0" smtClean="0"/>
              <a:t> to </a:t>
            </a:r>
            <a:r>
              <a:rPr lang="sv-SE" sz="2400" dirty="0" err="1" smtClean="0"/>
              <a:t>handle</a:t>
            </a:r>
            <a:r>
              <a:rPr lang="sv-SE" sz="2400" dirty="0" smtClean="0"/>
              <a:t> </a:t>
            </a:r>
            <a:r>
              <a:rPr lang="sv-SE" sz="2400" dirty="0" err="1" smtClean="0"/>
              <a:t>it’s</a:t>
            </a:r>
            <a:r>
              <a:rPr lang="sv-SE" sz="2400" dirty="0" smtClean="0"/>
              <a:t> </a:t>
            </a:r>
            <a:r>
              <a:rPr lang="sv-SE" sz="2400" dirty="0" err="1" smtClean="0"/>
              <a:t>next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</a:t>
            </a:r>
            <a:endParaRPr lang="sv-SE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 smtClean="0">
                <a:solidFill>
                  <a:srgbClr val="DB5151"/>
                </a:solidFill>
              </a:rPr>
              <a:t>consistency</a:t>
            </a:r>
            <a:r>
              <a:rPr lang="sv-SE" sz="2400" b="1" i="1" dirty="0" smtClean="0">
                <a:solidFill>
                  <a:srgbClr val="DB5151"/>
                </a:solidFill>
              </a:rPr>
              <a:t> in </a:t>
            </a:r>
            <a:r>
              <a:rPr lang="sv-SE" sz="2400" b="1" i="1" dirty="0">
                <a:solidFill>
                  <a:srgbClr val="DB5151"/>
                </a:solidFill>
              </a:rPr>
              <a:t>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8839822" y="2591931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8839822" y="3524030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54763" y="331170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678126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931268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7736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947850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574745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947849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952953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9869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40362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8139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572772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2161245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572771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577875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3601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7767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418710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945877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534350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9458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9509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72706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51436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55406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531283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90131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531283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531794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Callout 39"/>
          <p:cNvSpPr/>
          <p:nvPr/>
        </p:nvSpPr>
        <p:spPr>
          <a:xfrm>
            <a:off x="10002793" y="2310236"/>
            <a:ext cx="1633683" cy="607669"/>
          </a:xfrm>
          <a:prstGeom prst="wedgeEllipseCallout">
            <a:avLst>
              <a:gd name="adj1" fmla="val -63263"/>
              <a:gd name="adj2" fmla="val 182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1" name="Oval Callout 40"/>
          <p:cNvSpPr/>
          <p:nvPr/>
        </p:nvSpPr>
        <p:spPr>
          <a:xfrm>
            <a:off x="1577241" y="2337083"/>
            <a:ext cx="1575495" cy="607669"/>
          </a:xfrm>
          <a:prstGeom prst="wedgeEllipseCallout">
            <a:avLst>
              <a:gd name="adj1" fmla="val 61545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out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4004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77870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398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771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353665" y="4342271"/>
            <a:ext cx="2792261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Affinity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between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hash</a:t>
            </a:r>
            <a:r>
              <a:rPr lang="sv-SE" sz="1600" dirty="0">
                <a:solidFill>
                  <a:schemeClr val="bg1"/>
                </a:solidFill>
              </a:rPr>
              <a:t> index and </a:t>
            </a:r>
            <a:r>
              <a:rPr lang="sv-SE" sz="1600" dirty="0" err="1">
                <a:solidFill>
                  <a:schemeClr val="bg1"/>
                </a:solidFill>
              </a:rPr>
              <a:t>routee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Id:456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Id:456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Callout 49"/>
          <p:cNvSpPr/>
          <p:nvPr/>
        </p:nvSpPr>
        <p:spPr>
          <a:xfrm>
            <a:off x="4424517" y="1478686"/>
            <a:ext cx="2168912" cy="767467"/>
          </a:xfrm>
          <a:prstGeom prst="wedgeEllipseCallout">
            <a:avLst>
              <a:gd name="adj1" fmla="val 59426"/>
              <a:gd name="adj2" fmla="val 1830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Prevents</a:t>
            </a:r>
            <a:r>
              <a:rPr lang="sv-SE" sz="1600" dirty="0" smtClean="0">
                <a:solidFill>
                  <a:schemeClr val="bg1"/>
                </a:solidFill>
              </a:rPr>
              <a:t> race </a:t>
            </a:r>
            <a:r>
              <a:rPr lang="sv-SE" sz="1600" dirty="0" err="1" smtClean="0">
                <a:solidFill>
                  <a:schemeClr val="bg1"/>
                </a:solidFill>
              </a:rPr>
              <a:t>conditions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>
              <a:gd name="adj" fmla="val 1774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Id:456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Id: </a:t>
            </a:r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389" y="2690653"/>
            <a:ext cx="5140194" cy="353388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55809" y="3823890"/>
            <a:ext cx="1556922" cy="2207704"/>
            <a:chOff x="2003984" y="2834631"/>
            <a:chExt cx="1527119" cy="2165443"/>
          </a:xfrm>
        </p:grpSpPr>
        <p:sp>
          <p:nvSpPr>
            <p:cNvPr id="6" name="Oval 5"/>
            <p:cNvSpPr/>
            <p:nvPr/>
          </p:nvSpPr>
          <p:spPr>
            <a:xfrm>
              <a:off x="2003984" y="2834631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553360" y="2834631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102736" y="2834631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553359" y="3773827"/>
              <a:ext cx="428367" cy="428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Connector 10"/>
            <p:cNvCxnSpPr>
              <a:stCxn id="6" idx="4"/>
              <a:endCxn id="9" idx="1"/>
            </p:cNvCxnSpPr>
            <p:nvPr/>
          </p:nvCxnSpPr>
          <p:spPr>
            <a:xfrm>
              <a:off x="2218168" y="3262998"/>
              <a:ext cx="397924" cy="573562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4"/>
              <a:endCxn id="9" idx="0"/>
            </p:cNvCxnSpPr>
            <p:nvPr/>
          </p:nvCxnSpPr>
          <p:spPr>
            <a:xfrm flipH="1">
              <a:off x="2767543" y="3262998"/>
              <a:ext cx="1" cy="510829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4"/>
              <a:endCxn id="9" idx="7"/>
            </p:cNvCxnSpPr>
            <p:nvPr/>
          </p:nvCxnSpPr>
          <p:spPr>
            <a:xfrm flipH="1">
              <a:off x="2918993" y="3262998"/>
              <a:ext cx="397927" cy="573562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2562963" y="4571707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34" name="Straight Connector 33"/>
            <p:cNvCxnSpPr>
              <a:stCxn id="9" idx="4"/>
              <a:endCxn id="33" idx="0"/>
            </p:cNvCxnSpPr>
            <p:nvPr/>
          </p:nvCxnSpPr>
          <p:spPr>
            <a:xfrm>
              <a:off x="2767543" y="4202194"/>
              <a:ext cx="9604" cy="369513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703024" y="3895925"/>
            <a:ext cx="1559562" cy="2207705"/>
            <a:chOff x="8769118" y="2834631"/>
            <a:chExt cx="1529707" cy="2165443"/>
          </a:xfrm>
        </p:grpSpPr>
        <p:sp>
          <p:nvSpPr>
            <p:cNvPr id="16" name="Oval 15"/>
            <p:cNvSpPr/>
            <p:nvPr/>
          </p:nvSpPr>
          <p:spPr>
            <a:xfrm rot="10800000">
              <a:off x="9867871" y="3773827"/>
              <a:ext cx="428367" cy="428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rot="10800000">
              <a:off x="9318495" y="3773827"/>
              <a:ext cx="428367" cy="428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 rot="10800000">
              <a:off x="8769119" y="3773827"/>
              <a:ext cx="428367" cy="428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 rot="10800000">
              <a:off x="9318496" y="2834631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20" name="Straight Connector 19"/>
            <p:cNvCxnSpPr>
              <a:stCxn id="16" idx="4"/>
              <a:endCxn id="19" idx="1"/>
            </p:cNvCxnSpPr>
            <p:nvPr/>
          </p:nvCxnSpPr>
          <p:spPr>
            <a:xfrm rot="10800000">
              <a:off x="9684130" y="3200265"/>
              <a:ext cx="397924" cy="573562"/>
            </a:xfrm>
            <a:prstGeom prst="line">
              <a:avLst/>
            </a:prstGeom>
            <a:ln w="47625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7" idx="4"/>
              <a:endCxn id="19" idx="0"/>
            </p:cNvCxnSpPr>
            <p:nvPr/>
          </p:nvCxnSpPr>
          <p:spPr>
            <a:xfrm rot="10800000" flipH="1">
              <a:off x="9532678" y="3262998"/>
              <a:ext cx="1" cy="510829"/>
            </a:xfrm>
            <a:prstGeom prst="line">
              <a:avLst/>
            </a:prstGeom>
            <a:ln w="47625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4"/>
              <a:endCxn id="19" idx="7"/>
            </p:cNvCxnSpPr>
            <p:nvPr/>
          </p:nvCxnSpPr>
          <p:spPr>
            <a:xfrm rot="10800000" flipH="1">
              <a:off x="8983302" y="3200265"/>
              <a:ext cx="397927" cy="573562"/>
            </a:xfrm>
            <a:prstGeom prst="straightConnector1">
              <a:avLst/>
            </a:prstGeom>
            <a:ln w="47625">
              <a:solidFill>
                <a:schemeClr val="bg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8769118" y="4571707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Connector 35"/>
            <p:cNvCxnSpPr>
              <a:endCxn id="35" idx="0"/>
            </p:cNvCxnSpPr>
            <p:nvPr/>
          </p:nvCxnSpPr>
          <p:spPr>
            <a:xfrm>
              <a:off x="8973698" y="4202194"/>
              <a:ext cx="9604" cy="369513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318493" y="4571707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38" name="Straight Connector 37"/>
            <p:cNvCxnSpPr>
              <a:endCxn id="37" idx="0"/>
            </p:cNvCxnSpPr>
            <p:nvPr/>
          </p:nvCxnSpPr>
          <p:spPr>
            <a:xfrm>
              <a:off x="9523073" y="4202194"/>
              <a:ext cx="9604" cy="369513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9870458" y="4571707"/>
              <a:ext cx="428367" cy="42836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prstClr val="white"/>
                </a:solidFill>
              </a:endParaRPr>
            </a:p>
          </p:txBody>
        </p:sp>
        <p:cxnSp>
          <p:nvCxnSpPr>
            <p:cNvPr id="40" name="Straight Connector 39"/>
            <p:cNvCxnSpPr>
              <a:endCxn id="39" idx="0"/>
            </p:cNvCxnSpPr>
            <p:nvPr/>
          </p:nvCxnSpPr>
          <p:spPr>
            <a:xfrm>
              <a:off x="10075038" y="4202194"/>
              <a:ext cx="9604" cy="369513"/>
            </a:xfrm>
            <a:prstGeom prst="line">
              <a:avLst/>
            </a:prstGeom>
            <a:ln w="47625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" y="1"/>
            <a:ext cx="12192000" cy="2299062"/>
            <a:chOff x="1" y="1"/>
            <a:chExt cx="12192000" cy="2299062"/>
          </a:xfrm>
        </p:grpSpPr>
        <p:sp>
          <p:nvSpPr>
            <p:cNvPr id="29" name="Rectangle 28"/>
            <p:cNvSpPr/>
            <p:nvPr/>
          </p:nvSpPr>
          <p:spPr>
            <a:xfrm>
              <a:off x="1" y="1"/>
              <a:ext cx="12192000" cy="229906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b"/>
            <a:lstStyle/>
            <a:p>
              <a:pPr algn="ctr"/>
              <a:r>
                <a:rPr lang="sv-SE" sz="4000" b="1" dirty="0" err="1" smtClean="0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Concurrency</a:t>
              </a:r>
              <a:endParaRPr lang="sv-SE" sz="4000" b="1" dirty="0">
                <a:solidFill>
                  <a:srgbClr val="6FC8F9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531103" y="264880"/>
              <a:ext cx="4731874" cy="1070248"/>
              <a:chOff x="2926226" y="162591"/>
              <a:chExt cx="4731874" cy="107024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226" y="162591"/>
                <a:ext cx="1708229" cy="873759"/>
              </a:xfrm>
              <a:prstGeom prst="rect">
                <a:avLst/>
              </a:prstGeom>
            </p:spPr>
          </p:pic>
          <p:sp>
            <p:nvSpPr>
              <p:cNvPr id="41" name="Title 1"/>
              <p:cNvSpPr txBox="1">
                <a:spLocks/>
              </p:cNvSpPr>
              <p:nvPr/>
            </p:nvSpPr>
            <p:spPr>
              <a:xfrm>
                <a:off x="4657709" y="418451"/>
                <a:ext cx="3000391" cy="81438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sv-SE" b="1" dirty="0" smtClean="0">
                    <a:solidFill>
                      <a:prstClr val="white"/>
                    </a:solidFill>
                    <a:latin typeface="Roboto" pitchFamily="2" charset="0"/>
                    <a:ea typeface="Roboto" pitchFamily="2" charset="0"/>
                  </a:rPr>
                  <a:t>akka.net</a:t>
                </a:r>
                <a:endParaRPr lang="sv-SE" b="1" dirty="0">
                  <a:solidFill>
                    <a:prstClr val="white"/>
                  </a:solidFill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  <p:sp>
        <p:nvSpPr>
          <p:cNvPr id="31" name="Rectangle 30"/>
          <p:cNvSpPr/>
          <p:nvPr/>
        </p:nvSpPr>
        <p:spPr>
          <a:xfrm>
            <a:off x="3" y="2299063"/>
            <a:ext cx="12191998" cy="4558937"/>
          </a:xfrm>
          <a:prstGeom prst="rect">
            <a:avLst/>
          </a:prstGeom>
          <a:solidFill>
            <a:srgbClr val="48597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/>
            <a:r>
              <a:rPr lang="sv-SE" sz="3600" b="1" dirty="0" err="1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Coordinate</a:t>
            </a:r>
            <a:r>
              <a:rPr lang="sv-SE" sz="3600" b="1" dirty="0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 access to </a:t>
            </a:r>
            <a:r>
              <a:rPr lang="sv-SE" sz="3600" b="1" dirty="0" err="1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shared</a:t>
            </a:r>
            <a:r>
              <a:rPr lang="sv-SE" sz="3600" b="1" dirty="0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 </a:t>
            </a:r>
            <a:r>
              <a:rPr lang="sv-SE" sz="3600" b="1" dirty="0" err="1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resources</a:t>
            </a:r>
            <a:endParaRPr lang="sv-SE" sz="3600" b="1" dirty="0">
              <a:ln w="12700">
                <a:noFill/>
              </a:ln>
              <a:solidFill>
                <a:prstClr val="white"/>
              </a:solidFill>
              <a:effectLst>
                <a:outerShdw dist="50800" dir="2700000" algn="tl" rotWithShape="0">
                  <a:prstClr val="black">
                    <a:alpha val="97000"/>
                  </a:prstClr>
                </a:outerShdw>
              </a:effectLst>
              <a:latin typeface="Roboto" pitchFamily="2" charset="0"/>
              <a:ea typeface="Roboto" pitchFamily="2" charset="0"/>
            </a:endParaRPr>
          </a:p>
          <a:p>
            <a:pPr algn="ctr"/>
            <a:r>
              <a:rPr lang="sv-SE" sz="3600" i="1" dirty="0" smtClean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”</a:t>
            </a:r>
            <a:r>
              <a:rPr lang="en-US" sz="3600" i="1" dirty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Hacking Starbucks for unlimited coffee</a:t>
            </a:r>
            <a:r>
              <a:rPr lang="sv-SE" sz="3600" i="1" dirty="0">
                <a:ln w="12700">
                  <a:noFill/>
                </a:ln>
                <a:solidFill>
                  <a:prstClr val="white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4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840665" y="4010620"/>
            <a:ext cx="4179545" cy="1195561"/>
          </a:xfrm>
          <a:prstGeom prst="wedgeEllipseCallout">
            <a:avLst>
              <a:gd name="adj1" fmla="val 2104"/>
              <a:gd name="adj2" fmla="val -7566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Similar</a:t>
            </a:r>
            <a:r>
              <a:rPr lang="sv-SE" sz="1600" dirty="0">
                <a:solidFill>
                  <a:schemeClr val="bg1"/>
                </a:solidFill>
              </a:rPr>
              <a:t> to broadcast, forwards the </a:t>
            </a:r>
            <a:r>
              <a:rPr lang="sv-SE" sz="1600" dirty="0" err="1">
                <a:solidFill>
                  <a:schemeClr val="bg1"/>
                </a:solidFill>
              </a:rPr>
              <a:t>first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reply</a:t>
            </a:r>
            <a:r>
              <a:rPr lang="sv-SE" sz="1600" dirty="0">
                <a:solidFill>
                  <a:schemeClr val="bg1"/>
                </a:solidFill>
              </a:rPr>
              <a:t> to the original </a:t>
            </a:r>
            <a:r>
              <a:rPr lang="sv-SE" sz="1600" dirty="0" err="1">
                <a:solidFill>
                  <a:schemeClr val="bg1"/>
                </a:solidFill>
              </a:rPr>
              <a:t>sender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Use</a:t>
            </a:r>
            <a:r>
              <a:rPr lang="sv-SE" b="1" dirty="0" smtClean="0"/>
              <a:t>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Error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handling in Java, C# and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2299062"/>
            <a:ext cx="12192000" cy="4558937"/>
            <a:chOff x="0" y="2299062"/>
            <a:chExt cx="12192000" cy="4558937"/>
          </a:xfrm>
        </p:grpSpPr>
        <p:sp>
          <p:nvSpPr>
            <p:cNvPr id="4" name="Rectangle 3"/>
            <p:cNvSpPr/>
            <p:nvPr/>
          </p:nvSpPr>
          <p:spPr>
            <a:xfrm>
              <a:off x="0" y="2299062"/>
              <a:ext cx="12192000" cy="4558937"/>
            </a:xfrm>
            <a:prstGeom prst="rect">
              <a:avLst/>
            </a:prstGeom>
            <a:solidFill>
              <a:srgbClr val="445D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99" y="2514600"/>
              <a:ext cx="11323375" cy="181174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0" y="2299063"/>
            <a:ext cx="12192000" cy="455893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r>
              <a:rPr lang="sv-SE" sz="3600" b="1" dirty="0" smtClean="0">
                <a:ln w="12700">
                  <a:noFill/>
                </a:ln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/>
            </a:r>
            <a:br>
              <a:rPr lang="sv-SE" sz="3600" b="1" dirty="0" smtClean="0">
                <a:ln w="12700">
                  <a:noFill/>
                </a:ln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</a:br>
            <a:r>
              <a:rPr lang="sv-SE" sz="3600" b="1" dirty="0" smtClean="0">
                <a:ln w="12700">
                  <a:noFill/>
                </a:ln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  <a:t/>
            </a:r>
            <a:br>
              <a:rPr lang="sv-SE" sz="3600" b="1" dirty="0" smtClean="0">
                <a:ln w="12700">
                  <a:noFill/>
                </a:ln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97000"/>
                    </a:prstClr>
                  </a:outerShdw>
                </a:effectLst>
                <a:latin typeface="Roboto" pitchFamily="2" charset="0"/>
                <a:ea typeface="Roboto" pitchFamily="2" charset="0"/>
              </a:rPr>
            </a:br>
            <a:r>
              <a:rPr lang="sv-SE" sz="4000" b="1" dirty="0" err="1"/>
              <a:t>Isolate</a:t>
            </a:r>
            <a:r>
              <a:rPr lang="sv-SE" sz="4000" b="1" dirty="0"/>
              <a:t> </a:t>
            </a:r>
            <a:r>
              <a:rPr lang="sv-SE" sz="4000" b="1" dirty="0" err="1" smtClean="0"/>
              <a:t>failures</a:t>
            </a:r>
            <a:r>
              <a:rPr lang="sv-SE" sz="4000" b="1" dirty="0" smtClean="0"/>
              <a:t> in </a:t>
            </a:r>
            <a:r>
              <a:rPr lang="sv-SE" sz="4000" b="1" dirty="0" err="1"/>
              <a:t>bulkheads</a:t>
            </a:r>
            <a:endParaRPr lang="sv-SE" sz="40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" y="1"/>
            <a:ext cx="12192000" cy="2299062"/>
            <a:chOff x="1" y="1"/>
            <a:chExt cx="12192000" cy="2299062"/>
          </a:xfrm>
        </p:grpSpPr>
        <p:sp>
          <p:nvSpPr>
            <p:cNvPr id="8" name="Rectangle 7"/>
            <p:cNvSpPr/>
            <p:nvPr/>
          </p:nvSpPr>
          <p:spPr>
            <a:xfrm>
              <a:off x="1" y="1"/>
              <a:ext cx="12192000" cy="2299062"/>
            </a:xfrm>
            <a:prstGeom prst="rect">
              <a:avLst/>
            </a:prstGeom>
            <a:solidFill>
              <a:srgbClr val="0E1C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b"/>
            <a:lstStyle/>
            <a:p>
              <a:pPr algn="ctr"/>
              <a:r>
                <a:rPr lang="sv-SE" sz="4000" dirty="0"/>
                <a:t> </a:t>
              </a:r>
              <a:r>
                <a:rPr lang="sv-SE" sz="4000" b="1" dirty="0" err="1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Fault</a:t>
              </a:r>
              <a:r>
                <a:rPr lang="sv-SE" sz="4000" b="1" dirty="0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sv-SE" sz="4000" b="1" dirty="0" err="1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tolerance</a:t>
              </a:r>
              <a:r>
                <a:rPr lang="sv-SE" sz="4000" b="1" dirty="0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 – </a:t>
              </a:r>
              <a:r>
                <a:rPr lang="sv-SE" sz="4000" b="1" dirty="0" err="1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fail</a:t>
              </a:r>
              <a:r>
                <a:rPr lang="sv-SE" sz="4000" b="1" dirty="0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 </a:t>
              </a:r>
              <a:r>
                <a:rPr lang="sv-SE" sz="4000" b="1" dirty="0" err="1">
                  <a:solidFill>
                    <a:srgbClr val="6FC8F9"/>
                  </a:solidFill>
                  <a:latin typeface="Roboto" pitchFamily="2" charset="0"/>
                  <a:ea typeface="Roboto" pitchFamily="2" charset="0"/>
                </a:rPr>
                <a:t>gracefully</a:t>
              </a:r>
              <a:endParaRPr lang="sv-SE" sz="4000" b="1" dirty="0">
                <a:solidFill>
                  <a:srgbClr val="6FC8F9"/>
                </a:solidFill>
                <a:latin typeface="Roboto" pitchFamily="2" charset="0"/>
                <a:ea typeface="Roboto" pitchFamily="2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31103" y="264880"/>
              <a:ext cx="4731874" cy="1070248"/>
              <a:chOff x="2926226" y="162591"/>
              <a:chExt cx="4731874" cy="107024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226" y="162591"/>
                <a:ext cx="1708229" cy="873759"/>
              </a:xfrm>
              <a:prstGeom prst="rect">
                <a:avLst/>
              </a:prstGeom>
            </p:spPr>
          </p:pic>
          <p:sp>
            <p:nvSpPr>
              <p:cNvPr id="11" name="Title 1"/>
              <p:cNvSpPr txBox="1">
                <a:spLocks/>
              </p:cNvSpPr>
              <p:nvPr/>
            </p:nvSpPr>
            <p:spPr>
              <a:xfrm>
                <a:off x="4657709" y="418451"/>
                <a:ext cx="3000391" cy="81438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1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sv-SE" b="1" dirty="0" smtClean="0">
                    <a:latin typeface="Roboto" pitchFamily="2" charset="0"/>
                    <a:ea typeface="Roboto" pitchFamily="2" charset="0"/>
                  </a:rPr>
                  <a:t>akka.net</a:t>
                </a:r>
                <a:endParaRPr lang="sv-SE" b="1" dirty="0">
                  <a:latin typeface="Roboto" pitchFamily="2" charset="0"/>
                  <a:ea typeface="Roboto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97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Vendor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Insert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 guy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Refill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Gets </a:t>
              </a:r>
              <a:r>
                <a:rPr lang="sv-SE" sz="1400" b="1" dirty="0" err="1" smtClean="0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Need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more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r>
                <a:rPr lang="sv-SE" sz="1400" b="1" dirty="0" smtClean="0"/>
                <a:t>!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29450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Every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is </a:t>
            </a:r>
            <a:r>
              <a:rPr lang="sv-SE" b="1" dirty="0" err="1" smtClean="0"/>
              <a:t>being</a:t>
            </a:r>
            <a:r>
              <a:rPr lang="sv-SE" b="1" dirty="0" smtClean="0"/>
              <a:t> </a:t>
            </a:r>
            <a:r>
              <a:rPr lang="sv-SE" b="1" dirty="0" err="1" smtClean="0"/>
              <a:t>supervised</a:t>
            </a:r>
            <a:r>
              <a:rPr lang="sv-SE" b="1" dirty="0" smtClean="0"/>
              <a:t> by </a:t>
            </a:r>
            <a:r>
              <a:rPr lang="sv-SE" b="1" dirty="0" err="1" smtClean="0"/>
              <a:t>another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</a:t>
            </a:r>
            <a:r>
              <a:rPr lang="sv-SE" b="1" dirty="0" err="1" smtClean="0"/>
              <a:t>dictates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</a:t>
            </a:r>
            <a:r>
              <a:rPr lang="sv-SE" b="1" dirty="0" err="1" smtClean="0"/>
              <a:t>failures</a:t>
            </a:r>
            <a:r>
              <a:rPr lang="sv-SE" b="1" dirty="0" smtClean="0"/>
              <a:t> </a:t>
            </a:r>
            <a:r>
              <a:rPr lang="sv-SE" b="1" dirty="0" err="1" smtClean="0"/>
              <a:t>should</a:t>
            </a:r>
            <a:r>
              <a:rPr lang="sv-SE" b="1" dirty="0" smtClean="0"/>
              <a:t> be handled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 supervisor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to:</a:t>
            </a:r>
          </a:p>
          <a:p>
            <a:r>
              <a:rPr lang="sv-SE" b="1" dirty="0" smtClean="0"/>
              <a:t>Force a </a:t>
            </a:r>
            <a:r>
              <a:rPr lang="sv-SE" b="1" dirty="0" err="1" smtClean="0"/>
              <a:t>restart</a:t>
            </a:r>
            <a:endParaRPr lang="sv-SE" b="1" dirty="0" smtClean="0"/>
          </a:p>
          <a:p>
            <a:r>
              <a:rPr lang="sv-SE" b="1" dirty="0" err="1" smtClean="0"/>
              <a:t>Terminate</a:t>
            </a:r>
            <a:endParaRPr lang="sv-SE" b="1" dirty="0" smtClean="0"/>
          </a:p>
          <a:p>
            <a:r>
              <a:rPr lang="sv-SE" b="1" dirty="0" err="1" smtClean="0"/>
              <a:t>Ignore</a:t>
            </a:r>
            <a:r>
              <a:rPr lang="sv-SE" b="1" dirty="0" smtClean="0"/>
              <a:t> and </a:t>
            </a:r>
            <a:r>
              <a:rPr lang="sv-SE" b="1" dirty="0" err="1" smtClean="0"/>
              <a:t>resume</a:t>
            </a:r>
            <a:endParaRPr lang="sv-SE" b="1" dirty="0" smtClean="0"/>
          </a:p>
          <a:p>
            <a:r>
              <a:rPr lang="sv-SE" b="1" dirty="0" err="1" smtClean="0"/>
              <a:t>Escalate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 to </a:t>
            </a:r>
            <a:r>
              <a:rPr lang="sv-SE" b="1" dirty="0" err="1" smtClean="0"/>
              <a:t>it’s</a:t>
            </a:r>
            <a:r>
              <a:rPr lang="sv-SE" b="1" dirty="0" smtClean="0"/>
              <a:t> </a:t>
            </a:r>
            <a:r>
              <a:rPr lang="sv-SE" b="1" dirty="0" err="1" smtClean="0"/>
              <a:t>own</a:t>
            </a:r>
            <a:r>
              <a:rPr lang="sv-SE" b="1" dirty="0" smtClean="0"/>
              <a:t>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>
                <a:solidFill>
                  <a:schemeClr val="bg1"/>
                </a:solidFill>
              </a:rPr>
              <a:t>OneForOne</a:t>
            </a:r>
            <a:r>
              <a:rPr lang="sv-SE" sz="1600" dirty="0">
                <a:solidFill>
                  <a:schemeClr val="bg1"/>
                </a:solidFill>
              </a:rPr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AllForOne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400" dirty="0">
                <a:solidFill>
                  <a:schemeClr val="bg1"/>
                </a:solidFill>
              </a:rPr>
              <a:t>supervisor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or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</a:t>
            </a:r>
            <a:r>
              <a:rPr lang="sv-SE" b="1" dirty="0" err="1" smtClean="0"/>
              <a:t>means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it </a:t>
            </a:r>
            <a:r>
              <a:rPr lang="sv-SE" b="1" dirty="0" err="1" smtClean="0"/>
              <a:t>should</a:t>
            </a:r>
            <a:r>
              <a:rPr lang="sv-SE" b="1" dirty="0" smtClean="0"/>
              <a:t> process the </a:t>
            </a:r>
            <a:r>
              <a:rPr lang="sv-SE" b="1" dirty="0" err="1" smtClean="0"/>
              <a:t>next</a:t>
            </a:r>
            <a:r>
              <a:rPr lang="sv-SE" b="1" dirty="0" smtClean="0"/>
              <a:t> </a:t>
            </a:r>
            <a:r>
              <a:rPr lang="sv-SE" b="1" dirty="0" err="1" smtClean="0"/>
              <a:t>incoming</a:t>
            </a:r>
            <a:r>
              <a:rPr lang="sv-SE" b="1" dirty="0" smtClean="0"/>
              <a:t> </a:t>
            </a:r>
            <a:r>
              <a:rPr lang="sv-SE" b="1" dirty="0" err="1" smtClean="0"/>
              <a:t>message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In Akka.NET </a:t>
            </a:r>
            <a:r>
              <a:rPr lang="sv-SE" b="1" dirty="0" err="1" smtClean="0"/>
              <a:t>this</a:t>
            </a:r>
            <a:r>
              <a:rPr lang="sv-SE" b="1" dirty="0" smtClean="0"/>
              <a:t> is handled by the .</a:t>
            </a:r>
            <a:r>
              <a:rPr lang="sv-SE" b="1" i="1" dirty="0" err="1" smtClean="0"/>
              <a:t>Become</a:t>
            </a:r>
            <a:r>
              <a:rPr lang="sv-SE" b="1" dirty="0" smtClean="0"/>
              <a:t> and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r>
              <a:rPr lang="sv-SE" b="1" i="1" dirty="0" smtClean="0"/>
              <a:t> </a:t>
            </a:r>
            <a:r>
              <a:rPr lang="sv-SE" b="1" dirty="0" err="1" smtClean="0"/>
              <a:t>methods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useful</a:t>
            </a:r>
            <a:r>
              <a:rPr lang="sv-SE" b="1" dirty="0" smtClean="0"/>
              <a:t> for </a:t>
            </a:r>
            <a:r>
              <a:rPr lang="sv-SE" b="1" dirty="0" err="1" smtClean="0"/>
              <a:t>creating</a:t>
            </a:r>
            <a:r>
              <a:rPr lang="sv-SE" b="1" dirty="0" smtClean="0"/>
              <a:t>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" y="234479"/>
            <a:ext cx="7241458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8379" y="360947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sv-SE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Other</a:t>
            </a:r>
            <a:r>
              <a:rPr lang="sv-SE" b="1" dirty="0" smtClean="0"/>
              <a:t> features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Persistence</a:t>
            </a:r>
            <a:endParaRPr lang="sv-SE" b="1" dirty="0"/>
          </a:p>
          <a:p>
            <a:r>
              <a:rPr lang="sv-SE" b="1" dirty="0" smtClean="0"/>
              <a:t>Cluster</a:t>
            </a:r>
            <a:endParaRPr lang="sv-SE" b="1" dirty="0"/>
          </a:p>
          <a:p>
            <a:r>
              <a:rPr lang="sv-SE" b="1" dirty="0" smtClean="0"/>
              <a:t>Cluster </a:t>
            </a:r>
            <a:r>
              <a:rPr lang="sv-SE" b="1" dirty="0" err="1" smtClean="0"/>
              <a:t>Sharding</a:t>
            </a:r>
            <a:endParaRPr lang="sv-SE" b="1" dirty="0" smtClean="0"/>
          </a:p>
          <a:p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 smtClean="0"/>
          </a:p>
          <a:p>
            <a:r>
              <a:rPr lang="sv-SE" b="1" dirty="0" err="1" smtClean="0"/>
              <a:t>Finite</a:t>
            </a:r>
            <a:r>
              <a:rPr lang="sv-SE" b="1" dirty="0" smtClean="0"/>
              <a:t> </a:t>
            </a:r>
            <a:r>
              <a:rPr lang="sv-SE" b="1" dirty="0" smtClean="0"/>
              <a:t>State Machines</a:t>
            </a:r>
          </a:p>
          <a:p>
            <a:r>
              <a:rPr lang="sv-SE" b="1" dirty="0" smtClean="0"/>
              <a:t>F# API</a:t>
            </a:r>
          </a:p>
          <a:p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smtClean="0">
                <a:latin typeface="+mj-lt"/>
              </a:rPr>
              <a:t>Innan Akka.NET</a:t>
            </a:r>
          </a:p>
          <a:p>
            <a:endParaRPr lang="sv-SE" sz="3200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200-300 Simulerade Excel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r>
              <a:rPr lang="sv-SE" sz="3200" b="1" dirty="0" smtClean="0">
                <a:latin typeface="+mj-lt"/>
              </a:rPr>
              <a:t>Motsvarande ca </a:t>
            </a:r>
            <a:r>
              <a:rPr lang="sv-SE" sz="3200" b="1" dirty="0"/>
              <a:t>7000 Excel celler</a:t>
            </a:r>
            <a:r>
              <a:rPr lang="sv-SE" sz="3200" b="1" dirty="0" smtClean="0"/>
              <a:t>.</a:t>
            </a:r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Excel kompatibel formelmotor.</a:t>
            </a:r>
          </a:p>
          <a:p>
            <a:r>
              <a:rPr lang="sv-SE" sz="3200" b="1" dirty="0" smtClean="0">
                <a:latin typeface="+mj-lt"/>
              </a:rPr>
              <a:t>En-användarsystem, en användare per </a:t>
            </a:r>
            <a:r>
              <a:rPr lang="sv-SE" sz="3200" b="1" dirty="0" err="1" smtClean="0">
                <a:latin typeface="+mj-lt"/>
              </a:rPr>
              <a:t>workbook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800 000 Excel celler.</a:t>
            </a:r>
          </a:p>
          <a:p>
            <a:r>
              <a:rPr lang="sv-SE" sz="3200" b="1" dirty="0" err="1" smtClean="0">
                <a:latin typeface="+mj-lt"/>
              </a:rPr>
              <a:t>Multiuser</a:t>
            </a:r>
            <a:r>
              <a:rPr lang="sv-SE" sz="3200" b="1" dirty="0" smtClean="0">
                <a:latin typeface="+mj-lt"/>
              </a:rPr>
              <a:t>, flera användare redigerar samma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>
                <a:latin typeface="+mj-lt"/>
              </a:rPr>
              <a:t> </a:t>
            </a:r>
            <a:r>
              <a:rPr lang="sv-SE" sz="3200" b="1" dirty="0" smtClean="0">
                <a:latin typeface="+mj-lt"/>
              </a:rPr>
              <a:t>– </a:t>
            </a:r>
            <a:r>
              <a:rPr lang="sv-SE" sz="3200" b="1" dirty="0" err="1" smtClean="0">
                <a:latin typeface="+mj-lt"/>
              </a:rPr>
              <a:t>google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docs</a:t>
            </a:r>
            <a:r>
              <a:rPr lang="sv-SE" sz="3200" b="1" dirty="0" smtClean="0">
                <a:latin typeface="+mj-lt"/>
              </a:rPr>
              <a:t> style.</a:t>
            </a:r>
          </a:p>
          <a:p>
            <a:r>
              <a:rPr lang="sv-SE" sz="3200" b="1" dirty="0" smtClean="0">
                <a:latin typeface="+mj-lt"/>
              </a:rPr>
              <a:t>Två personer skrev om grundsystemet under två veckors tid.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Innan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err="1" smtClean="0">
                <a:latin typeface="+mj-lt"/>
              </a:rPr>
              <a:t>Legacysystem</a:t>
            </a:r>
            <a:r>
              <a:rPr lang="sv-SE" sz="3200" b="1" dirty="0" smtClean="0">
                <a:latin typeface="+mj-lt"/>
              </a:rPr>
              <a:t>, skriver runt 2000.</a:t>
            </a:r>
          </a:p>
          <a:p>
            <a:r>
              <a:rPr lang="sv-SE" sz="3200" b="1" dirty="0" smtClean="0">
                <a:latin typeface="+mj-lt"/>
              </a:rPr>
              <a:t>En kund per server, SPOF.</a:t>
            </a:r>
          </a:p>
          <a:p>
            <a:r>
              <a:rPr lang="sv-SE" sz="3200" b="1" dirty="0" smtClean="0">
                <a:latin typeface="+mj-lt"/>
              </a:rPr>
              <a:t>Enorma mängder </a:t>
            </a:r>
            <a:r>
              <a:rPr lang="sv-SE" sz="3200" b="1" dirty="0" err="1" smtClean="0">
                <a:latin typeface="+mj-lt"/>
              </a:rPr>
              <a:t>synchroniseringslogik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85% Mindre </a:t>
            </a:r>
            <a:r>
              <a:rPr lang="sv-SE" sz="3200" b="1" dirty="0" err="1" smtClean="0">
                <a:latin typeface="+mj-lt"/>
              </a:rPr>
              <a:t>kodbas</a:t>
            </a:r>
            <a:r>
              <a:rPr lang="sv-SE" sz="3200" b="1" dirty="0" smtClean="0">
                <a:latin typeface="+mj-lt"/>
              </a:rPr>
              <a:t>, Koden fokuserar endast på verksamhetslogik, Akka.NET sköter all infrastruktur.</a:t>
            </a:r>
          </a:p>
          <a:p>
            <a:r>
              <a:rPr lang="sv-SE" sz="3200" b="1" dirty="0" err="1" smtClean="0">
                <a:latin typeface="+mj-lt"/>
              </a:rPr>
              <a:t>High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Availability</a:t>
            </a:r>
            <a:r>
              <a:rPr lang="sv-SE" sz="3200" b="1" dirty="0" smtClean="0">
                <a:latin typeface="+mj-lt"/>
              </a:rPr>
              <a:t> - </a:t>
            </a:r>
            <a:r>
              <a:rPr lang="sv-SE" sz="3200" b="1" dirty="0" err="1" smtClean="0">
                <a:latin typeface="+mj-lt"/>
              </a:rPr>
              <a:t>Failover</a:t>
            </a:r>
            <a:r>
              <a:rPr lang="sv-SE" sz="3200" b="1" dirty="0" smtClean="0">
                <a:latin typeface="+mj-lt"/>
              </a:rPr>
              <a:t> med </a:t>
            </a:r>
            <a:r>
              <a:rPr lang="sv-SE" sz="3200" b="1" dirty="0" err="1" smtClean="0">
                <a:latin typeface="+mj-lt"/>
              </a:rPr>
              <a:t>Akka.Cluster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Q &amp; A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6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662738" y="3954548"/>
            <a:ext cx="2613089" cy="2613088"/>
            <a:chOff x="2500643" y="316321"/>
            <a:chExt cx="2613089" cy="2613088"/>
          </a:xfrm>
        </p:grpSpPr>
        <p:sp>
          <p:nvSpPr>
            <p:cNvPr id="43" name="Freeform 42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4" name="Octagon 43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Oval 45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5256455" y="4551259"/>
            <a:ext cx="1416559" cy="1417223"/>
            <a:chOff x="5256455" y="4551259"/>
            <a:chExt cx="1416559" cy="1417223"/>
          </a:xfrm>
        </p:grpSpPr>
        <p:sp>
          <p:nvSpPr>
            <p:cNvPr id="40" name="Rounded Rectangle 39"/>
            <p:cNvSpPr/>
            <p:nvPr/>
          </p:nvSpPr>
          <p:spPr>
            <a:xfrm>
              <a:off x="5998072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256455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998072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261614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7451" y="4671638"/>
              <a:ext cx="614403" cy="434515"/>
              <a:chOff x="5283823" y="4601302"/>
              <a:chExt cx="614403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7752" y="4941293"/>
                <a:ext cx="29121" cy="3042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3823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Invocation</a:t>
            </a:r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690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The </a:t>
            </a:r>
            <a:r>
              <a:rPr lang="sv-SE" sz="1600" dirty="0" err="1" smtClean="0">
                <a:solidFill>
                  <a:schemeClr val="bg1"/>
                </a:solidFill>
              </a:rPr>
              <a:t>invocation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 smtClean="0">
                <a:solidFill>
                  <a:schemeClr val="bg1"/>
                </a:solidFill>
              </a:rPr>
              <a:t>will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run</a:t>
            </a:r>
            <a:r>
              <a:rPr lang="sv-SE" sz="1600" dirty="0">
                <a:solidFill>
                  <a:schemeClr val="bg1"/>
                </a:solidFill>
              </a:rPr>
              <a:t> on a </a:t>
            </a:r>
            <a:r>
              <a:rPr lang="sv-SE" sz="1600" dirty="0" err="1">
                <a:solidFill>
                  <a:schemeClr val="bg1"/>
                </a:solidFill>
              </a:rPr>
              <a:t>single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core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pic>
        <p:nvPicPr>
          <p:cNvPr id="2" name="Picture 1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Oval Callout 122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301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Buying</a:t>
            </a:r>
            <a:r>
              <a:rPr lang="sv-SE" sz="1600" dirty="0" smtClean="0">
                <a:solidFill>
                  <a:schemeClr val="bg1"/>
                </a:solidFill>
              </a:rPr>
              <a:t> a </a:t>
            </a:r>
            <a:r>
              <a:rPr lang="sv-SE" sz="1600" dirty="0" err="1" smtClean="0">
                <a:solidFill>
                  <a:schemeClr val="bg1"/>
                </a:solidFill>
              </a:rPr>
              <a:t>larger</a:t>
            </a:r>
            <a:r>
              <a:rPr lang="sv-SE" sz="1600" dirty="0" smtClean="0">
                <a:solidFill>
                  <a:schemeClr val="bg1"/>
                </a:solidFill>
              </a:rPr>
              <a:t> CPU </a:t>
            </a:r>
            <a:r>
              <a:rPr lang="sv-SE" sz="1600" dirty="0" err="1" smtClean="0">
                <a:solidFill>
                  <a:schemeClr val="bg1"/>
                </a:solidFill>
              </a:rPr>
              <a:t>will</a:t>
            </a:r>
            <a:r>
              <a:rPr lang="sv-SE" sz="1600" dirty="0" smtClean="0">
                <a:solidFill>
                  <a:schemeClr val="bg1"/>
                </a:solidFill>
              </a:rPr>
              <a:t> not </a:t>
            </a:r>
            <a:r>
              <a:rPr lang="sv-SE" sz="1600" dirty="0" err="1" smtClean="0">
                <a:solidFill>
                  <a:schemeClr val="bg1"/>
                </a:solidFill>
              </a:rPr>
              <a:t>change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 smtClean="0">
                <a:solidFill>
                  <a:schemeClr val="bg1"/>
                </a:solidFill>
              </a:rPr>
              <a:t>this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3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4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13767</TotalTime>
  <Words>935</Words>
  <Application>Microsoft Office PowerPoint</Application>
  <PresentationFormat>Widescreen</PresentationFormat>
  <Paragraphs>390</Paragraphs>
  <Slides>56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Roboto</vt:lpstr>
      <vt:lpstr>Roboto Bk</vt:lpstr>
      <vt:lpstr>Office Theme</vt:lpstr>
      <vt:lpstr>1_Office Theme</vt:lpstr>
      <vt:lpstr>PowerPoint Presentation</vt:lpstr>
      <vt:lpstr>PowerPoint Presentation</vt:lpstr>
      <vt:lpstr>Actor Model</vt:lpstr>
      <vt:lpstr>OOP vs. Actor Model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Actor Model</vt:lpstr>
      <vt:lpstr>Akka.Actor</vt:lpstr>
      <vt:lpstr>Demo – Create your first actor</vt:lpstr>
      <vt:lpstr>Akka.Remote</vt:lpstr>
      <vt:lpstr>PowerPoint Presentation</vt:lpstr>
      <vt:lpstr>PowerPoint Presentation</vt:lpstr>
      <vt:lpstr>Demo – Build a chat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PowerPoint Presentation</vt:lpstr>
      <vt:lpstr>ScatterGatherFirstCompletedRouter</vt:lpstr>
      <vt:lpstr>Demo – Use routers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Supervision</vt:lpstr>
      <vt:lpstr>PowerPoint Presentation</vt:lpstr>
      <vt:lpstr>PowerPoint Presentation</vt:lpstr>
      <vt:lpstr>PowerPoint Presentation</vt:lpstr>
      <vt:lpstr>Become</vt:lpstr>
      <vt:lpstr>PowerPoint Presentation</vt:lpstr>
      <vt:lpstr>Other features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1663</cp:revision>
  <dcterms:created xsi:type="dcterms:W3CDTF">2014-06-11T19:04:29Z</dcterms:created>
  <dcterms:modified xsi:type="dcterms:W3CDTF">2016-01-25T10:32:30Z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